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theme/theme8.xml" ContentType="application/vnd.openxmlformats-officedocument.theme+xml"/>
  <Override PartName="/ppt/slideLayouts/slideLayout22.xml" ContentType="application/vnd.openxmlformats-officedocument.presentationml.slideLayout+xml"/>
  <Override PartName="/ppt/theme/theme9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76" r:id="rId5"/>
    <p:sldMasterId id="2147483678" r:id="rId6"/>
    <p:sldMasterId id="2147483680" r:id="rId7"/>
    <p:sldMasterId id="2147483689" r:id="rId8"/>
    <p:sldMasterId id="2147483691" r:id="rId9"/>
    <p:sldMasterId id="2147483693" r:id="rId10"/>
    <p:sldMasterId id="2147483697" r:id="rId11"/>
    <p:sldMasterId id="2147483699" r:id="rId12"/>
    <p:sldMasterId id="2147483701" r:id="rId13"/>
    <p:sldMasterId id="2147483710" r:id="rId14"/>
    <p:sldMasterId id="2147483712" r:id="rId15"/>
  </p:sldMasterIdLst>
  <p:notesMasterIdLst>
    <p:notesMasterId r:id="rId31"/>
  </p:notesMasterIdLst>
  <p:sldIdLst>
    <p:sldId id="374" r:id="rId16"/>
    <p:sldId id="378" r:id="rId17"/>
    <p:sldId id="260" r:id="rId18"/>
    <p:sldId id="406" r:id="rId19"/>
    <p:sldId id="410" r:id="rId20"/>
    <p:sldId id="417" r:id="rId21"/>
    <p:sldId id="412" r:id="rId22"/>
    <p:sldId id="416" r:id="rId23"/>
    <p:sldId id="411" r:id="rId24"/>
    <p:sldId id="418" r:id="rId25"/>
    <p:sldId id="413" r:id="rId26"/>
    <p:sldId id="419" r:id="rId27"/>
    <p:sldId id="420" r:id="rId28"/>
    <p:sldId id="421" r:id="rId29"/>
    <p:sldId id="266" r:id="rId30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DCF800-625F-050B-D84E-E7BDF9796C03}" name="El Kari, Hiba" initials="EH" userId="S::hiba.el-kari@tum.de::2a5a2b12-b8a3-4d8c-9e7e-7baf6023ed86" providerId="AD"/>
  <p188:author id="{C5B66F11-4CE1-2FCC-2789-8EDB78061842}" name="Diachenko, Danyil" initials="DD" userId="S::danyil.diachenko@tum.de::25ef160c-a7f8-4b6a-bac3-08e996cb116f" providerId="AD"/>
  <p188:author id="{FBCFD343-5D73-CACB-6CE8-D14F77572752}" name="Steve Miller" initials="SM" userId="S::smiller@mathworks.com::1728e101-8501-4179-888e-a1f6abbaf1c4" providerId="AD"/>
  <p188:author id="{1C0C2D44-D820-7532-0587-887FCC2046D1}" name="danyil.diachenko@tum.de" initials="da" userId="S::urn:spo:guest#danyil.diachenko@tum.de::" providerId="AD"/>
  <p188:author id="{EEFFA15B-39C4-F164-F721-B93AA39F8B44}" name="Guest User" initials="GU" userId="S::urn:spo:anon#ed51a820d9d66d16be77df33cdca957d7ff8bab8c0282440fa24728795d90294::" providerId="AD"/>
  <p188:author id="{560F23D3-F41D-19D4-F697-257CA5CCC4E1}" name="Pagés i Diaz, Sergi" initials="PiDS" userId="S::sergi.pages@tum.de::a2c8406a-131e-4b4f-9dcb-2c14ceaf45b7" providerId="AD"/>
  <p188:author id="{9188E2D9-2ABF-EEFF-9464-403AAA277511}" name="Jan Janse van Rensburg" initials="JJvR" userId="S::jjansev@mathworks.com::68e3fa2b-219c-46e3-9398-c0c959476405" providerId="AD"/>
  <p188:author id="{99E1F8DC-F367-D34F-A0AA-595FD76933DA}" name="Andreas Apostolatos" initials="AA" userId="S::aapostol@mathworks.com::798d4270-2b00-4300-a043-b6f7a0845db8" providerId="AD"/>
  <p188:author id="{8AA849F8-F81A-F6F1-0FFF-BE87C759FA93}" name="Guest User" initials="GU" userId="S::urn:spo:anon#4986e312f743f2b6f9ffc22130acaa792e79ff18bd4e153a86514982ae4b9304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9AD13-88D5-4C76-A284-6A29AF7AEFFF}" v="50" dt="2022-07-26T18:39:14.850"/>
    <p1510:client id="{25A75800-74AA-439A-A7A3-72D17028A0DD}" v="3024" dt="2022-07-27T16:46:03.467"/>
    <p1510:client id="{48688DF5-FCBE-4034-B993-8FC9454C2E74}" v="19" dt="2022-07-27T16:11:46.433"/>
    <p1510:client id="{5905262E-B642-4F30-96C1-AD2975E56678}" v="406" dt="2022-07-27T16:44:33.618"/>
    <p1510:client id="{8248CB22-53AA-4F4A-98BB-A0A99F85FEF1}" v="24" dt="2022-07-26T18:43:55.696"/>
    <p1510:client id="{C7712456-373E-4570-84DD-FF85366EF8C9}" v="16" dt="2022-07-27T16:16:05.550"/>
    <p1510:client id="{DBCF61A5-8D13-40E6-948D-C65640FB666B}" v="9" dt="2022-07-27T17:03:53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43D0C-11B7-4B28-9C2F-C18435D63C8D}" type="datetimeFigureOut"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697C2-7F74-4584-8917-218B1C0C73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3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6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35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48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3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71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1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1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80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3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4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10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674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6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9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3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24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0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77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3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37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7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20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659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8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27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231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1263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54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2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14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2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4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38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61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63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29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5" r:id="rId2"/>
    <p:sldLayoutId id="2147483716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4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4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55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05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Student … | Group #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48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eoblue.com/" TargetMode="External"/><Relationship Id="rId2" Type="http://schemas.openxmlformats.org/officeDocument/2006/relationships/hyperlink" Target="http://www.midtownatl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EF889-D355-21E5-FE1D-2BE9A4FC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4" y="1185934"/>
            <a:ext cx="7628466" cy="1609864"/>
          </a:xfrm>
        </p:spPr>
        <p:txBody>
          <a:bodyPr/>
          <a:lstStyle/>
          <a:p>
            <a:r>
              <a:rPr lang="en-US" sz="3200" b="1" dirty="0">
                <a:cs typeface="Arial"/>
              </a:rPr>
              <a:t>Structural Wind Engineering</a:t>
            </a:r>
            <a:br>
              <a:rPr lang="en-US" sz="3200" b="1" dirty="0">
                <a:cs typeface="Arial"/>
              </a:rPr>
            </a:br>
            <a:br>
              <a:rPr lang="en-US" sz="3200" b="1" dirty="0">
                <a:cs typeface="Arial"/>
              </a:rPr>
            </a:br>
            <a:r>
              <a:rPr lang="en-US" sz="2800" b="1" dirty="0">
                <a:cs typeface="Arial"/>
              </a:rPr>
              <a:t>Final presentation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FD730-47F4-443A-BE6B-33C61988BF5A}"/>
              </a:ext>
            </a:extLst>
          </p:cNvPr>
          <p:cNvSpPr txBox="1"/>
          <p:nvPr/>
        </p:nvSpPr>
        <p:spPr>
          <a:xfrm>
            <a:off x="538619" y="4109279"/>
            <a:ext cx="3948539" cy="1789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noProof="1">
                <a:latin typeface="+mn-lt"/>
                <a:cs typeface="Arial"/>
              </a:rPr>
              <a:t>Students:</a:t>
            </a:r>
          </a:p>
          <a:p>
            <a:pPr>
              <a:lnSpc>
                <a:spcPct val="150000"/>
              </a:lnSpc>
            </a:pPr>
            <a:r>
              <a:rPr lang="de-DE" sz="2000" noProof="1">
                <a:latin typeface="+mn-lt"/>
                <a:cs typeface="Arial"/>
              </a:rPr>
              <a:t>Javad Mohebi</a:t>
            </a:r>
          </a:p>
          <a:p>
            <a:pPr>
              <a:lnSpc>
                <a:spcPct val="150000"/>
              </a:lnSpc>
            </a:pPr>
            <a:r>
              <a:rPr lang="de-DE" sz="2000" noProof="1">
                <a:latin typeface="+mn-lt"/>
                <a:cs typeface="Arial"/>
              </a:rPr>
              <a:t>Raul San Miguel Penas</a:t>
            </a:r>
          </a:p>
          <a:p>
            <a:pPr>
              <a:lnSpc>
                <a:spcPct val="150000"/>
              </a:lnSpc>
            </a:pPr>
            <a:r>
              <a:rPr lang="de-DE" sz="2000" noProof="1">
                <a:latin typeface="+mn-lt"/>
                <a:cs typeface="Arial"/>
              </a:rPr>
              <a:t>Rodrigo Castedo-Hernandez </a:t>
            </a:r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718F31F9-911D-8867-370E-33E182EBE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852645" y="6178039"/>
            <a:ext cx="240450" cy="365125"/>
          </a:xfrm>
        </p:spPr>
        <p:txBody>
          <a:bodyPr/>
          <a:lstStyle/>
          <a:p>
            <a:fld id="{CE58CB1E-F828-4F11-99E0-327109AF9DA4}" type="slidenum">
              <a:rPr lang="de-DE" sz="1600" dirty="0" smtClean="0"/>
              <a:pPr/>
              <a:t>1</a:t>
            </a:fld>
            <a:endParaRPr lang="de-DE" sz="160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02F3E58F-AF7D-EB30-89CC-2054C9A750F0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10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324D13-8065-EBEB-0748-3CB4864A2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FC74C3-0372-C2A3-8F9E-9614BBF0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78" y="1990866"/>
            <a:ext cx="5624731" cy="38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2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10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464059" y="6201531"/>
            <a:ext cx="418645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9: Mean velocities and turbulence intensities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F60C1-D04D-14A1-89AC-A6B620780DEB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Less turbulence at the back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B45D2E-D114-87F5-2476-E06E4944B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197" y="1161064"/>
            <a:ext cx="6234176" cy="497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2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11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24F54-991C-6DB6-CE0A-BFF07E0C3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9355" y="1161064"/>
            <a:ext cx="5301615" cy="3710126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186925" y="5855169"/>
            <a:ext cx="372931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10: Velocity stream lines from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861B44-2918-F9DB-58BE-55C22A15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6C0A5-0A5C-A24B-AE30-BB00DD8F1FD2}"/>
              </a:ext>
            </a:extLst>
          </p:cNvPr>
          <p:cNvSpPr txBox="1"/>
          <p:nvPr/>
        </p:nvSpPr>
        <p:spPr>
          <a:xfrm>
            <a:off x="670879" y="2154869"/>
            <a:ext cx="4740108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No focus on the upper part of the edge due to simplified geometry</a:t>
            </a:r>
          </a:p>
        </p:txBody>
      </p:sp>
    </p:spTree>
    <p:extLst>
      <p:ext uri="{BB962C8B-B14F-4D97-AF65-F5344CB8AC3E}">
        <p14:creationId xmlns:p14="http://schemas.microsoft.com/office/powerpoint/2010/main" val="371239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12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9215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12: Mean pressure coefficients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5" y="5940055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11: Pressure assessment lines locations.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4 assessment lines on the building at the height of 0.6H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90E8F4-A2E2-A25E-1F42-8FFF8900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89" y="3210925"/>
            <a:ext cx="4143375" cy="2619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19773E-9F83-D408-3684-79BFDE809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232" y="1161064"/>
            <a:ext cx="5819775" cy="4791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7</a:t>
            </a: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5</a:t>
            </a:r>
          </a:p>
        </p:txBody>
      </p:sp>
    </p:spTree>
    <p:extLst>
      <p:ext uri="{BB962C8B-B14F-4D97-AF65-F5344CB8AC3E}">
        <p14:creationId xmlns:p14="http://schemas.microsoft.com/office/powerpoint/2010/main" val="73336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Base forces and moments analysis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13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585474" y="5940055"/>
            <a:ext cx="479267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12: Forces and moments in x-direction simulation 2.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4" y="5940055"/>
            <a:ext cx="5152416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11: Forces and moments in x-direction simulation 1.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366D0-71E9-1217-0008-00AB12E7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99" y="1729542"/>
            <a:ext cx="5317608" cy="4152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41317B-E451-B4DC-1FD4-480207F30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95" y="1768915"/>
            <a:ext cx="5410017" cy="39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Conclusion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14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C2F6CA-F5A5-4ABE-21E6-E7E6C87A6349}"/>
              </a:ext>
            </a:extLst>
          </p:cNvPr>
          <p:cNvSpPr txBox="1"/>
          <p:nvPr/>
        </p:nvSpPr>
        <p:spPr>
          <a:xfrm>
            <a:off x="670878" y="2154869"/>
            <a:ext cx="11460317" cy="3818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cs typeface="Arial"/>
              </a:rPr>
              <a:t>Wind behavior around the Bank of America Plaza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Eurocode-based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Two CFD simulations</a:t>
            </a:r>
          </a:p>
          <a:p>
            <a:pPr>
              <a:lnSpc>
                <a:spcPct val="150000"/>
              </a:lnSpc>
            </a:pPr>
            <a:endParaRPr lang="en-US" sz="21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cs typeface="Arial"/>
              </a:rPr>
              <a:t>The effect of the building shape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Wind pressure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Velocity speed and deformation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Base forces and moments</a:t>
            </a:r>
          </a:p>
        </p:txBody>
      </p:sp>
    </p:spTree>
    <p:extLst>
      <p:ext uri="{BB962C8B-B14F-4D97-AF65-F5344CB8AC3E}">
        <p14:creationId xmlns:p14="http://schemas.microsoft.com/office/powerpoint/2010/main" val="948610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4131B26-692A-433C-8E8E-12871026C590}"/>
              </a:ext>
            </a:extLst>
          </p:cNvPr>
          <p:cNvSpPr txBox="1"/>
          <p:nvPr/>
        </p:nvSpPr>
        <p:spPr>
          <a:xfrm>
            <a:off x="299291" y="1541569"/>
            <a:ext cx="11392120" cy="23852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dirty="0">
                <a:latin typeface="Arial"/>
                <a:cs typeface="Arial"/>
              </a:rPr>
              <a:t>[1] Midtown, “Bank of America Plaza", 2022. [Online] </a:t>
            </a:r>
            <a:r>
              <a:rPr lang="en-GB" sz="1600" dirty="0">
                <a:latin typeface="Arial"/>
                <a:cs typeface="Arial"/>
                <a:hlinkClick r:id="rId2"/>
              </a:rPr>
              <a:t>www.midtownatl.com</a:t>
            </a:r>
            <a:endParaRPr lang="es-E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600" dirty="0">
                <a:latin typeface="Arial"/>
                <a:cs typeface="Calibri"/>
              </a:rPr>
              <a:t>[2] </a:t>
            </a:r>
            <a:r>
              <a:rPr lang="en-US" sz="1600" dirty="0" err="1">
                <a:latin typeface="Arial"/>
                <a:cs typeface="Calibri"/>
              </a:rPr>
              <a:t>Meteoblue</a:t>
            </a:r>
            <a:r>
              <a:rPr lang="en-GB" sz="1600" dirty="0">
                <a:latin typeface="Arial"/>
                <a:cs typeface="Calibri"/>
              </a:rPr>
              <a:t>, “Wind rose“, 1992-2022 [Online]  </a:t>
            </a:r>
            <a:r>
              <a:rPr lang="en-GB" sz="1600" dirty="0">
                <a:latin typeface="Arial"/>
                <a:cs typeface="Calibri"/>
                <a:hlinkClick r:id="rId3"/>
              </a:rPr>
              <a:t>www.meteoblue.com</a:t>
            </a:r>
            <a:endParaRPr lang="en-GB" sz="1600" dirty="0">
              <a:latin typeface="Arial"/>
              <a:cs typeface="Calibri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sz="1600" dirty="0">
              <a:latin typeface="Arial"/>
              <a:cs typeface="Calibri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sz="1500" dirty="0">
              <a:cs typeface="Arial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dirty="0">
              <a:cs typeface="Arial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dirty="0">
              <a:cs typeface="Calibri"/>
            </a:endParaRP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F5E60FB9-3E98-DBBB-5010-FA7826AF5ACF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7B75F326-0A10-A519-FE08-F2A040EF67F6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15</a:t>
            </a:fld>
            <a:endParaRPr lang="de-DE" sz="160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A3BAC-B67F-F56B-3437-8F0E4536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024338F8-482F-D06B-1406-C5109FB321B2}"/>
              </a:ext>
            </a:extLst>
          </p:cNvPr>
          <p:cNvSpPr txBox="1">
            <a:spLocks/>
          </p:cNvSpPr>
          <p:nvPr/>
        </p:nvSpPr>
        <p:spPr>
          <a:xfrm>
            <a:off x="346078" y="94019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References</a:t>
            </a:r>
            <a:endParaRPr lang="en-US" dirty="0"/>
          </a:p>
          <a:p>
            <a:endParaRPr lang="en-US" sz="2900" dirty="0">
              <a:ea typeface="+mj-lt"/>
              <a:cs typeface="+mj-lt"/>
            </a:endParaRP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5F1084-DDC0-7357-BAC9-A5006549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945C7F-5381-86DE-9F92-78312BC7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8" y="2002973"/>
            <a:ext cx="11345332" cy="3367313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100" dirty="0"/>
              <a:t>Intro…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DB772-908A-096B-A7E3-7E1174C1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8" y="1266973"/>
            <a:ext cx="11345332" cy="510909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FA4D1-986F-B244-E70E-E602DCC48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47290" y="6216459"/>
            <a:ext cx="273600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1AAF4A54-C6EB-35EF-DCD1-A995750F919F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4BB5D0-B5AB-2AD3-825D-CB2FAE643C6A}"/>
              </a:ext>
            </a:extLst>
          </p:cNvPr>
          <p:cNvGrpSpPr/>
          <p:nvPr/>
        </p:nvGrpSpPr>
        <p:grpSpPr>
          <a:xfrm>
            <a:off x="8305156" y="1148247"/>
            <a:ext cx="3678134" cy="4912080"/>
            <a:chOff x="8305156" y="1148247"/>
            <a:chExt cx="3678134" cy="49120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F2F0E6-A589-8439-A1E4-7863C8AC8BD3}"/>
                </a:ext>
              </a:extLst>
            </p:cNvPr>
            <p:cNvSpPr txBox="1"/>
            <p:nvPr/>
          </p:nvSpPr>
          <p:spPr>
            <a:xfrm>
              <a:off x="8692033" y="5819171"/>
              <a:ext cx="2904380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1: Bank of America Plaza [1]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A50804-66F5-82DC-092A-9DA57C03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5156" y="1148247"/>
              <a:ext cx="3678134" cy="4561506"/>
            </a:xfrm>
            <a:prstGeom prst="rect">
              <a:avLst/>
            </a:prstGeom>
          </p:spPr>
        </p:pic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A8FC44-1ACC-061D-D733-0ADAB844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4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solidFill>
                  <a:srgbClr val="FF0000"/>
                </a:solidFill>
                <a:latin typeface="Arial"/>
                <a:cs typeface="Arial"/>
              </a:rPr>
              <a:t>The Structure 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7AFCD15-3EC7-E649-932A-295A7746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8" y="1809100"/>
            <a:ext cx="8922936" cy="4426396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Bank of America Plaza: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Height: 250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Floors: 55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Width: 55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Material: Concrete-Steel Composite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Year completed: 1992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 dirty="0">
              <a:solidFill>
                <a:srgbClr val="FF0000"/>
              </a:solidFill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Assumptions: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The cross-section shape is taken as square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/>
              </a:rPr>
              <a:t>The top hollow part is not considered</a:t>
            </a:r>
          </a:p>
          <a:p>
            <a:endParaRPr lang="en-US" sz="2100" dirty="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 dirty="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 dirty="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 dirty="0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3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57E2D4-11D5-AB5C-74CD-7F31559E2A3A}"/>
              </a:ext>
            </a:extLst>
          </p:cNvPr>
          <p:cNvGrpSpPr/>
          <p:nvPr/>
        </p:nvGrpSpPr>
        <p:grpSpPr>
          <a:xfrm>
            <a:off x="8103543" y="1298191"/>
            <a:ext cx="3461025" cy="4605970"/>
            <a:chOff x="8103543" y="1298191"/>
            <a:chExt cx="3461025" cy="46059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1A1EEA-1A97-3243-1FDE-A9D40C4D07E1}"/>
                </a:ext>
              </a:extLst>
            </p:cNvPr>
            <p:cNvSpPr txBox="1"/>
            <p:nvPr/>
          </p:nvSpPr>
          <p:spPr>
            <a:xfrm>
              <a:off x="8430715" y="5663005"/>
              <a:ext cx="2806680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2: Bank of America Plaza [1]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A58406-141C-F48C-B3BE-17CA2092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543" y="1298191"/>
              <a:ext cx="3461025" cy="4261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2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solidFill>
                  <a:srgbClr val="FF0000"/>
                </a:solidFill>
                <a:latin typeface="Arial"/>
                <a:cs typeface="Arial"/>
              </a:rPr>
              <a:t>Location and wind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</p:spPr>
            <p:txBody>
              <a:bodyPr lIns="91440" tIns="45720" rIns="91440" bIns="45720" anchor="t"/>
              <a:lstStyle/>
              <a:p>
                <a:pPr>
                  <a:lnSpc>
                    <a:spcPct val="150000"/>
                  </a:lnSpc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Location:</a:t>
                </a:r>
              </a:p>
              <a:p>
                <a:pPr marL="285750" indent="-285750">
                  <a:lnSpc>
                    <a:spcPct val="150000"/>
                  </a:lnSpc>
                  <a:buFont typeface="Arial,Sans-Serif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Atlanta, Georgia, USA</a:t>
                </a: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Terrain type: </a:t>
                </a:r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IV</a:t>
                </a:r>
              </a:p>
              <a:p>
                <a:endParaRPr lang="en-US" sz="2100" dirty="0">
                  <a:solidFill>
                    <a:srgbClr val="FF0000"/>
                  </a:solidFill>
                  <a:cs typeface="Arial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Wind conditions: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Dominant wind from </a:t>
                </a:r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WNW</a:t>
                </a: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 and </a:t>
                </a:r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ENE</a:t>
                </a: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 to the sides</a:t>
                </a:r>
              </a:p>
              <a:p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 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𝟔𝟕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</m:oMath>
                </a14:m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𝟐𝟗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𝟓</m:t>
                    </m:r>
                    <m:f>
                      <m:fPr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 dirty="0">
                  <a:solidFill>
                    <a:srgbClr val="FF0000"/>
                  </a:solidFill>
                  <a:cs typeface="Arial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Considerable wind from </a:t>
                </a:r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W</a:t>
                </a:r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 acting on the edge</a:t>
                </a:r>
              </a:p>
              <a:p>
                <a:r>
                  <a:rPr lang="en-US" sz="2100" dirty="0">
                    <a:solidFill>
                      <a:srgbClr val="FF0000"/>
                    </a:solidFill>
                    <a:cs typeface="Arial"/>
                  </a:rPr>
                  <a:t>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𝟐𝟏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𝟖𝟒</m:t>
                    </m:r>
                    <m:r>
                      <a:rPr lang="en-US" sz="2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</m:t>
                        </m:r>
                      </m:num>
                      <m:den>
                        <m:r>
                          <a:rPr lang="en-US" sz="2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sz="2100" b="1" dirty="0">
                    <a:solidFill>
                      <a:srgbClr val="FF0000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𝟏</m:t>
                    </m:r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 dirty="0">
                  <a:solidFill>
                    <a:srgbClr val="FF0000"/>
                  </a:solidFill>
                  <a:cs typeface="Arial"/>
                </a:endParaRPr>
              </a:p>
              <a:p>
                <a:endParaRPr lang="en-US" sz="2100" dirty="0"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4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727B92-CE3C-454A-FD75-476BECE91649}"/>
              </a:ext>
            </a:extLst>
          </p:cNvPr>
          <p:cNvGrpSpPr/>
          <p:nvPr/>
        </p:nvGrpSpPr>
        <p:grpSpPr>
          <a:xfrm>
            <a:off x="6792221" y="1263679"/>
            <a:ext cx="4899189" cy="4777028"/>
            <a:chOff x="6792221" y="1263679"/>
            <a:chExt cx="4899189" cy="4777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1A1EEA-1A97-3243-1FDE-A9D40C4D07E1}"/>
                </a:ext>
              </a:extLst>
            </p:cNvPr>
            <p:cNvSpPr txBox="1"/>
            <p:nvPr/>
          </p:nvSpPr>
          <p:spPr>
            <a:xfrm>
              <a:off x="7199588" y="5799551"/>
              <a:ext cx="4084455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3: Wind rose according to 30 years data [2]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0F16A-CB4A-E363-BDAB-5F9586CF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221" y="1263679"/>
              <a:ext cx="4899189" cy="4330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67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1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5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E02C-648C-3BDE-7D28-540A5B72D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676" y="1322002"/>
            <a:ext cx="7256328" cy="1459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236051-5518-15D3-9AB1-D7D7F84284C2}"/>
              </a:ext>
            </a:extLst>
          </p:cNvPr>
          <p:cNvSpPr txBox="1"/>
          <p:nvPr/>
        </p:nvSpPr>
        <p:spPr>
          <a:xfrm>
            <a:off x="6959353" y="2938559"/>
            <a:ext cx="3164972" cy="2705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1: Velocity lines in 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25424"/>
            <a:chOff x="6696468" y="3062864"/>
            <a:chExt cx="3768237" cy="33841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0430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2: Velocity stream lines from </a:t>
              </a:r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>
                <a:lnSpc>
                  <a:spcPct val="114000"/>
                </a:lnSpc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59DA9C-B445-7999-1008-0467F62D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B6F824-CE2B-7284-1F13-79270F73C309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Flow deformation after hit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Velocity decrease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Vortex shedding behind the building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Velocity increases at the edges</a:t>
            </a:r>
          </a:p>
        </p:txBody>
      </p:sp>
    </p:spTree>
    <p:extLst>
      <p:ext uri="{BB962C8B-B14F-4D97-AF65-F5344CB8AC3E}">
        <p14:creationId xmlns:p14="http://schemas.microsoft.com/office/powerpoint/2010/main" val="365459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1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6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2CF568-0C93-4A6E-5AC3-C39EB194BFCC}"/>
              </a:ext>
            </a:extLst>
          </p:cNvPr>
          <p:cNvGrpSpPr/>
          <p:nvPr/>
        </p:nvGrpSpPr>
        <p:grpSpPr>
          <a:xfrm>
            <a:off x="5493503" y="1231140"/>
            <a:ext cx="6306093" cy="5231704"/>
            <a:chOff x="5428613" y="1236015"/>
            <a:chExt cx="6306093" cy="52317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488433" y="6226563"/>
              <a:ext cx="4186453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3: Mean velocities and turbulence intensities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4C2BB8-7E53-CBCA-6636-ECAD3380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8613" y="1236015"/>
              <a:ext cx="6306093" cy="496824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1488D3-C240-03F3-30E1-F4CF49F15FE1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No influence at H and 2H in front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0 velocity at 0 height due to no-slip BC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Turbulence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Deformed wind profile behind</a:t>
            </a:r>
          </a:p>
        </p:txBody>
      </p:sp>
    </p:spTree>
    <p:extLst>
      <p:ext uri="{BB962C8B-B14F-4D97-AF65-F5344CB8AC3E}">
        <p14:creationId xmlns:p14="http://schemas.microsoft.com/office/powerpoint/2010/main" val="282216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1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7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F13E5F-F6B8-D950-1723-71F8BD4DB62D}"/>
              </a:ext>
            </a:extLst>
          </p:cNvPr>
          <p:cNvGrpSpPr/>
          <p:nvPr/>
        </p:nvGrpSpPr>
        <p:grpSpPr>
          <a:xfrm>
            <a:off x="6128592" y="1493596"/>
            <a:ext cx="5717330" cy="4488769"/>
            <a:chOff x="6490312" y="1729110"/>
            <a:chExt cx="4946760" cy="33274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312" y="1729110"/>
              <a:ext cx="4946760" cy="2969924"/>
            </a:xfrm>
            <a:prstGeom prst="rect">
              <a:avLst/>
            </a:prstGeom>
            <a:ln w="889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7338051" y="4877795"/>
              <a:ext cx="3251283" cy="1787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4: Velocity stream lines from </a:t>
              </a:r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F7CD760-8EA4-6825-3D63-3583685F5E3C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Increase wind pressure at the edge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Focused on the upper part of the edge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Under pressure region at the back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Gradient pressure decrease on the sides</a:t>
            </a:r>
          </a:p>
        </p:txBody>
      </p:sp>
    </p:spTree>
    <p:extLst>
      <p:ext uri="{BB962C8B-B14F-4D97-AF65-F5344CB8AC3E}">
        <p14:creationId xmlns:p14="http://schemas.microsoft.com/office/powerpoint/2010/main" val="407419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1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8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62345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6: Mean pressure coefficients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6CD6D-FD9C-F679-5584-9018F71D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19D9460-22B1-1CF7-1175-77BAF3F7CDE0}"/>
              </a:ext>
            </a:extLst>
          </p:cNvPr>
          <p:cNvGrpSpPr/>
          <p:nvPr/>
        </p:nvGrpSpPr>
        <p:grpSpPr>
          <a:xfrm>
            <a:off x="5950778" y="1027700"/>
            <a:ext cx="5570344" cy="4802600"/>
            <a:chOff x="220538" y="1734842"/>
            <a:chExt cx="5570344" cy="48026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826725-7050-77D1-5886-23F0CDE1A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357" y="1734842"/>
              <a:ext cx="5343525" cy="1409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C19C718-FDDF-6F2B-0259-043939FFD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219" y="3218159"/>
              <a:ext cx="5257800" cy="990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2D7F269-E8F5-ED8A-BDA3-FFEFBEBA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538" y="4331790"/>
              <a:ext cx="5570344" cy="102611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FE77708-E736-18D0-33E1-A0B9ED23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794" y="5519037"/>
              <a:ext cx="5438087" cy="101840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04D7901-28DF-9A2B-1297-D3A9391F6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78" y="3189243"/>
            <a:ext cx="4650495" cy="2674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1079734" y="6008030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Fig. 5: Pressure assessment lines locations.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2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Line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4 assessment lines on the building at the height of 0.6H</a:t>
            </a:r>
          </a:p>
        </p:txBody>
      </p:sp>
    </p:spTree>
    <p:extLst>
      <p:ext uri="{BB962C8B-B14F-4D97-AF65-F5344CB8AC3E}">
        <p14:creationId xmlns:p14="http://schemas.microsoft.com/office/powerpoint/2010/main" val="113393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 dirty="0">
                <a:latin typeface="Arial"/>
                <a:cs typeface="Arial"/>
              </a:rPr>
              <a:t>Simulation 2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F8B49A-8502-0C5E-B9BD-DAB8FDCFC118}"/>
              </a:ext>
            </a:extLst>
          </p:cNvPr>
          <p:cNvSpPr txBox="1">
            <a:spLocks/>
          </p:cNvSpPr>
          <p:nvPr/>
        </p:nvSpPr>
        <p:spPr>
          <a:xfrm>
            <a:off x="11890745" y="6206614"/>
            <a:ext cx="24045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67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z="1600" dirty="0" smtClean="0"/>
              <a:pPr/>
              <a:t>9</a:t>
            </a:fld>
            <a:endParaRPr lang="de-DE" sz="160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A00F68-BE8C-0B65-27E3-EB1C0606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1" y="175167"/>
            <a:ext cx="4588526" cy="769714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A8B3575-E9A6-944D-F8B5-88B9927E4AD7}"/>
              </a:ext>
            </a:extLst>
          </p:cNvPr>
          <p:cNvSpPr>
            <a:spLocks noGrp="1"/>
          </p:cNvSpPr>
          <p:nvPr/>
        </p:nvSpPr>
        <p:spPr>
          <a:xfrm>
            <a:off x="9540887" y="6512335"/>
            <a:ext cx="2806680" cy="3500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1200">
                <a:latin typeface="Arial"/>
                <a:cs typeface="Arial"/>
              </a:rPr>
              <a:t>Technische Universität München 2022 </a:t>
            </a:r>
            <a:endParaRPr lang="en-US" sz="12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527A0C-1DC8-FBC8-7DC1-0F14A47B5772}"/>
              </a:ext>
            </a:extLst>
          </p:cNvPr>
          <p:cNvGrpSpPr/>
          <p:nvPr/>
        </p:nvGrpSpPr>
        <p:grpSpPr>
          <a:xfrm>
            <a:off x="4913676" y="1350971"/>
            <a:ext cx="7256328" cy="1828745"/>
            <a:chOff x="5187053" y="1313869"/>
            <a:chExt cx="6658869" cy="1630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F7E02C-648C-3BDE-7D28-540A5B72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7053" y="1313869"/>
              <a:ext cx="6658869" cy="12496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236051-5518-15D3-9AB1-D7D7F84284C2}"/>
                </a:ext>
              </a:extLst>
            </p:cNvPr>
            <p:cNvSpPr txBox="1"/>
            <p:nvPr/>
          </p:nvSpPr>
          <p:spPr>
            <a:xfrm>
              <a:off x="7064297" y="2729167"/>
              <a:ext cx="2904380" cy="2149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7: Velocity lines in </a:t>
              </a:r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34179"/>
            <a:chOff x="6696468" y="3062864"/>
            <a:chExt cx="3768237" cy="3393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132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8: Velocity stream lines from </a:t>
              </a:r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>
                <a:lnSpc>
                  <a:spcPct val="114000"/>
                </a:lnSpc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B0A126-AE5A-57B6-3FE5-EE64E8A1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" y="257986"/>
            <a:ext cx="4588526" cy="769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C40792-1335-FB05-0B0C-CE438D378CA1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cs typeface="Arial"/>
              </a:rPr>
              <a:t>Less turbulence at the back</a:t>
            </a:r>
          </a:p>
        </p:txBody>
      </p:sp>
    </p:spTree>
    <p:extLst>
      <p:ext uri="{BB962C8B-B14F-4D97-AF65-F5344CB8AC3E}">
        <p14:creationId xmlns:p14="http://schemas.microsoft.com/office/powerpoint/2010/main" val="296910856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0A8C6FC-BD5A-4DF3-956F-DDE1AF1573D2}" vid="{B3241ED1-97E0-417C-BE4E-EA2DECB216AD}"/>
    </a:ext>
  </a:extLst>
</a:theme>
</file>

<file path=ppt/theme/theme10.xml><?xml version="1.0" encoding="utf-8"?>
<a:theme xmlns:a="http://schemas.openxmlformats.org/drawingml/2006/main" name="1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11.xml><?xml version="1.0" encoding="utf-8"?>
<a:theme xmlns:a="http://schemas.openxmlformats.org/drawingml/2006/main" name="1_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12.xml><?xml version="1.0" encoding="utf-8"?>
<a:theme xmlns:a="http://schemas.openxmlformats.org/drawingml/2006/main" name="1_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Theme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7C2EBB42-DC14-4AFD-871C-32CAF120AF68}" vid="{E8B53F76-6338-478A-BAA2-2B76A3475F6F}"/>
    </a:ext>
  </a:extLst>
</a:theme>
</file>

<file path=ppt/theme/theme8.xml><?xml version="1.0" encoding="utf-8"?>
<a:theme xmlns:a="http://schemas.openxmlformats.org/drawingml/2006/main" name="1_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9.xml><?xml version="1.0" encoding="utf-8"?>
<a:theme xmlns:a="http://schemas.openxmlformats.org/drawingml/2006/main" name="1_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3E43A9D40A7CD4C8F5DFE497032A1AB" ma:contentTypeVersion="8" ma:contentTypeDescription="Ein neues Dokument erstellen." ma:contentTypeScope="" ma:versionID="9a234ac076e8c6f742caff8e6a8b8a6c">
  <xsd:schema xmlns:xsd="http://www.w3.org/2001/XMLSchema" xmlns:xs="http://www.w3.org/2001/XMLSchema" xmlns:p="http://schemas.microsoft.com/office/2006/metadata/properties" xmlns:ns2="43e2550b-b80e-4b82-a6d7-81299625e541" xmlns:ns3="76f98747-4139-47f7-8a88-435db051dc40" targetNamespace="http://schemas.microsoft.com/office/2006/metadata/properties" ma:root="true" ma:fieldsID="0c289104d651569e3fbf91365dcaa3aa" ns2:_="" ns3:_="">
    <xsd:import namespace="43e2550b-b80e-4b82-a6d7-81299625e541"/>
    <xsd:import namespace="76f98747-4139-47f7-8a88-435db051dc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e2550b-b80e-4b82-a6d7-81299625e5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98747-4139-47f7-8a88-435db051dc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7D346F-7B79-4FF0-86D9-8DAC76ED361B}">
  <ds:schemaRefs>
    <ds:schemaRef ds:uri="43e2550b-b80e-4b82-a6d7-81299625e541"/>
    <ds:schemaRef ds:uri="76f98747-4139-47f7-8a88-435db051dc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9924004-BCBE-40FA-9EBF-FAED4FCAB63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6f98747-4139-47f7-8a88-435db051dc40"/>
    <ds:schemaRef ds:uri="http://www.w3.org/XML/1998/namespace"/>
    <ds:schemaRef ds:uri="43e2550b-b80e-4b82-a6d7-81299625e541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2046420-B8F2-462A-A5B5-0BBCA063ED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946</TotalTime>
  <Words>626</Words>
  <Application>Microsoft Office PowerPoint</Application>
  <PresentationFormat>Widescreen</PresentationFormat>
  <Paragraphs>167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Arial</vt:lpstr>
      <vt:lpstr>Arial,Sans-Serif</vt:lpstr>
      <vt:lpstr>Calibri</vt:lpstr>
      <vt:lpstr>Cambria Math</vt:lpstr>
      <vt:lpstr>Symbol</vt:lpstr>
      <vt:lpstr>Theme1</vt:lpstr>
      <vt:lpstr>Titel 2</vt:lpstr>
      <vt:lpstr>Titel 3</vt:lpstr>
      <vt:lpstr>Inhalt</vt:lpstr>
      <vt:lpstr>Kapiteltrenner blau</vt:lpstr>
      <vt:lpstr>Kapiteltrenner schwarz</vt:lpstr>
      <vt:lpstr>Theme2</vt:lpstr>
      <vt:lpstr>1_Titel 2</vt:lpstr>
      <vt:lpstr>1_Titel 3</vt:lpstr>
      <vt:lpstr>1_Inhalt</vt:lpstr>
      <vt:lpstr>1_Kapiteltrenner blau</vt:lpstr>
      <vt:lpstr>1_Kapiteltrenner schwarz</vt:lpstr>
      <vt:lpstr>Structural Wind Engineering  Final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Javad Mo</dc:creator>
  <cp:lastModifiedBy>Javad Mohebi</cp:lastModifiedBy>
  <cp:revision>18</cp:revision>
  <dcterms:created xsi:type="dcterms:W3CDTF">2022-04-25T17:16:35Z</dcterms:created>
  <dcterms:modified xsi:type="dcterms:W3CDTF">2023-02-28T22:06:36Z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0x010100B3E43A9D40A7CD4C8F5DFE497032A1AB</vt:lpwstr>
  </property>
</Properties>
</file>